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300" r:id="rId3"/>
    <p:sldId id="299" r:id="rId4"/>
    <p:sldId id="301" r:id="rId5"/>
    <p:sldId id="293" r:id="rId6"/>
    <p:sldId id="303" r:id="rId7"/>
    <p:sldId id="304" r:id="rId8"/>
    <p:sldId id="268" r:id="rId9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371"/>
    <a:srgbClr val="00A4CD"/>
    <a:srgbClr val="FFD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2" autoAdjust="0"/>
    <p:restoredTop sz="93324" autoAdjust="0"/>
  </p:normalViewPr>
  <p:slideViewPr>
    <p:cSldViewPr snapToGrid="0">
      <p:cViewPr varScale="1">
        <p:scale>
          <a:sx n="55" d="100"/>
          <a:sy n="55" d="100"/>
        </p:scale>
        <p:origin x="1012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B766C-D144-4860-8378-C8AED84E14A7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F52D-3802-4A03-8323-AE312A03D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6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FF52D-3802-4A03-8323-AE312A03D6D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36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5D100CF-BE2E-9D42-9DFA-07F68F907E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17107" y="4402697"/>
            <a:ext cx="5157787" cy="823912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E5FF0748-A3B1-8241-ADBD-A3017D48D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820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3110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16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A4925B0-A7C3-443B-83E9-526A2BE64B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20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17073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758762"/>
            <a:ext cx="9431782" cy="285273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BEED2-7281-4966-AB72-5E594107A5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9536" y="419184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F2496A5-3E1B-4BA1-B42F-6D9B3BBB98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389536" y="456025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" y="365125"/>
            <a:ext cx="10663428" cy="626999"/>
          </a:xfrm>
        </p:spPr>
        <p:txBody>
          <a:bodyPr/>
          <a:lstStyle>
            <a:lvl1pPr>
              <a:defRPr b="0"/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 ja kuva -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</a:t>
            </a:r>
          </a:p>
        </p:txBody>
      </p:sp>
      <p:sp>
        <p:nvSpPr>
          <p:cNvPr id="5" name="Text Placeholder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222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ictur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7">
            <a:extLst>
              <a:ext uri="{FF2B5EF4-FFF2-40B4-BE49-F238E27FC236}">
                <a16:creationId xmlns:a16="http://schemas.microsoft.com/office/drawing/2014/main" id="{8C8AA788-1511-D443-BE5F-7908AB2BA881}"/>
              </a:ext>
            </a:extLst>
          </p:cNvPr>
          <p:cNvSpPr/>
          <p:nvPr userDrawn="1"/>
        </p:nvSpPr>
        <p:spPr>
          <a:xfrm>
            <a:off x="0" y="-1"/>
            <a:ext cx="12192000" cy="593634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18007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692594"/>
            <a:ext cx="4694400" cy="4784662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72FC982-DA0F-4EC6-9E18-B415AECBA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1201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8"/>
            <a:ext cx="9360000" cy="36393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4022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8187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F3B56D-9577-4E8F-BADA-CE87085A99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9789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5A6492-7F8A-40F8-A303-F85F69C9F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930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6674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041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5937" y="274319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8BC2DE-23EE-4F0E-A759-42E68FCA6E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5937" y="3054095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2195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2">
            <a:extLst>
              <a:ext uri="{FF2B5EF4-FFF2-40B4-BE49-F238E27FC236}">
                <a16:creationId xmlns:a16="http://schemas.microsoft.com/office/drawing/2014/main" id="{D1E499DF-39A6-429A-A8B5-51C710E9F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94173"/>
            <a:ext cx="12192000" cy="9638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2808"/>
            <a:ext cx="10515600" cy="3639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B7AEB-FC4F-44E0-8373-3FBAF0071727}"/>
              </a:ext>
            </a:extLst>
          </p:cNvPr>
          <p:cNvSpPr txBox="1"/>
          <p:nvPr userDrawn="1"/>
        </p:nvSpPr>
        <p:spPr>
          <a:xfrm>
            <a:off x="2971800" y="6240780"/>
            <a:ext cx="624992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i-FI" noProof="0"/>
              <a:t>Uudistuva ja osaava Suomi 2021–2027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52E1622E-5A65-4724-91BA-D79AA8AD7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6219" y="6048766"/>
            <a:ext cx="3153035" cy="66151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A484A20-3F54-BD3B-1216-FCBB9ED42F7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440563" y="5941630"/>
            <a:ext cx="2141838" cy="86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7" r:id="rId3"/>
    <p:sldLayoutId id="2147483650" r:id="rId4"/>
    <p:sldLayoutId id="2147483662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51" r:id="rId12"/>
    <p:sldLayoutId id="2147483654" r:id="rId13"/>
    <p:sldLayoutId id="2147483655" r:id="rId14"/>
    <p:sldLayoutId id="214748367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System Font Regular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69F52-D099-4F59-B334-EDEB5AD1A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8640"/>
            <a:ext cx="9144000" cy="3373119"/>
          </a:xfrm>
        </p:spPr>
        <p:txBody>
          <a:bodyPr/>
          <a:lstStyle/>
          <a:p>
            <a:br>
              <a:rPr lang="fi-FI" sz="6000" b="0" dirty="0"/>
            </a:br>
            <a:r>
              <a:rPr lang="fi-FI" sz="6000" b="0" dirty="0"/>
              <a:t>Kypsyysmallityöpaja</a:t>
            </a:r>
            <a:br>
              <a:rPr lang="fi-FI" sz="6000" b="0" dirty="0"/>
            </a:br>
            <a:br>
              <a:rPr lang="fi-FI" sz="6000" b="0" dirty="0"/>
            </a:b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3644B6-CEB4-F142-A039-7F8D7236262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i-FI" dirty="0"/>
              <a:t>Fasilitaattori</a:t>
            </a:r>
          </a:p>
          <a:p>
            <a:r>
              <a:rPr lang="fi-FI" dirty="0"/>
              <a:t>fasili.taattori@malli.fi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9CE0E-B4B2-4351-A091-4E35FD640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20625"/>
            <a:ext cx="9144000" cy="782072"/>
          </a:xfrm>
        </p:spPr>
        <p:txBody>
          <a:bodyPr/>
          <a:lstStyle/>
          <a:p>
            <a:r>
              <a:rPr lang="fi-FI" dirty="0"/>
              <a:t>HyväÄly - Tekoälyn Eettinen ja Hyvinvointia Lisäävä Käyttö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215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FAA40B-9863-4319-9C14-0E2A10CF6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CC7FE2-FE4F-41AB-A38A-795D12ED8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Lyhyt esittäytymiskierros ja vähän taustoitusta miksi ollaan täällä</a:t>
            </a:r>
            <a:endParaRPr lang="en-GB" dirty="0"/>
          </a:p>
          <a:p>
            <a:pPr lvl="0"/>
            <a:r>
              <a:rPr lang="fi-FI" dirty="0"/>
              <a:t>Kypsyysmallin esittely ja opastus sen käytöstä ja arvioinnista pienryhmissä</a:t>
            </a:r>
            <a:endParaRPr lang="en-GB" dirty="0"/>
          </a:p>
          <a:p>
            <a:pPr lvl="0"/>
            <a:r>
              <a:rPr lang="fi-FI" dirty="0"/>
              <a:t>Kypsyysmallin testaus pienryhmissä</a:t>
            </a:r>
            <a:endParaRPr lang="en-GB" dirty="0"/>
          </a:p>
          <a:p>
            <a:pPr lvl="0"/>
            <a:r>
              <a:rPr lang="fi-FI" dirty="0"/>
              <a:t>Käydään läpi yhdessä pienryhmän/ryhmien tulokset ja mahdolliset esiin tulleet asiat</a:t>
            </a:r>
            <a:endParaRPr lang="en-GB" dirty="0"/>
          </a:p>
          <a:p>
            <a:pPr lvl="0"/>
            <a:r>
              <a:rPr lang="fi-FI" dirty="0"/>
              <a:t>Sovitaan miten työpajan tulokset ja mahdolliset kehitysideat toimitetaan teille</a:t>
            </a:r>
            <a:endParaRPr lang="en-GB" dirty="0"/>
          </a:p>
          <a:p>
            <a:r>
              <a:rPr lang="en-GB" dirty="0"/>
              <a:t>12:00 </a:t>
            </a:r>
            <a:r>
              <a:rPr lang="en-GB" dirty="0" err="1"/>
              <a:t>mennessä</a:t>
            </a:r>
            <a:r>
              <a:rPr lang="en-GB" dirty="0"/>
              <a:t> </a:t>
            </a:r>
            <a:r>
              <a:rPr lang="en-GB" dirty="0" err="1"/>
              <a:t>lopetus</a:t>
            </a:r>
            <a:endParaRPr lang="en-GB" dirty="0"/>
          </a:p>
          <a:p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28E102A-F598-4F43-BDBA-E7D6B9DE9A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5" b="113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387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5866-DDB3-419A-8DC5-CAA17B0F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Kypsyysmalli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D96DEB1-9BB8-4C39-9FA0-2B2417CD7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i-FI" sz="2400" b="1" dirty="0"/>
              <a:t>Sisältää 4 osa-aluetta</a:t>
            </a:r>
          </a:p>
          <a:p>
            <a:pPr>
              <a:lnSpc>
                <a:spcPct val="100000"/>
              </a:lnSpc>
            </a:pPr>
            <a:r>
              <a:rPr lang="fi-FI" dirty="0"/>
              <a:t>Tekoälyn soveltamisosaaminen</a:t>
            </a:r>
          </a:p>
          <a:p>
            <a:pPr>
              <a:lnSpc>
                <a:spcPct val="100000"/>
              </a:lnSpc>
            </a:pPr>
            <a:r>
              <a:rPr lang="fi-FI" dirty="0"/>
              <a:t>Työhyvinvointipääoma</a:t>
            </a:r>
          </a:p>
          <a:p>
            <a:pPr>
              <a:lnSpc>
                <a:spcPct val="100000"/>
              </a:lnSpc>
            </a:pPr>
            <a:r>
              <a:rPr lang="fi-FI" dirty="0"/>
              <a:t>Lainsäädäntöosaaminen</a:t>
            </a:r>
          </a:p>
          <a:p>
            <a:pPr>
              <a:lnSpc>
                <a:spcPct val="100000"/>
              </a:lnSpc>
            </a:pPr>
            <a:r>
              <a:rPr lang="fi-FI" dirty="0"/>
              <a:t>Etiikka ja arvojohtaminen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B507E8A-9EFF-4753-9954-2BA8052CE9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r="11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567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43E7B-6110-4A3E-8B40-C3ABCA65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Kypsyysmalli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6CCEC-B344-4F3C-B7FC-F55DC5D06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Ei anna arvosanaa organisaatiosta, vaan auttaa löytämään vahvuuksia ja kehittämisalueita.</a:t>
            </a:r>
          </a:p>
          <a:p>
            <a:r>
              <a:rPr lang="fi-FI" sz="2400" dirty="0"/>
              <a:t>Auttaa yhteisen tilannekuvan muodostamisessa</a:t>
            </a:r>
          </a:p>
          <a:p>
            <a:r>
              <a:rPr lang="fi-FI" sz="2400" dirty="0"/>
              <a:t>Meidän roolimme fasilitoijina  ja tutkijoina on sivuosassa tässä työpajassa. Te tunnette teidän organisaation, me emme.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A28B9CA-EFA3-4DE0-8F47-D6E3000763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r="11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493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2C6A88-8954-442A-8345-F338E0BFB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Kysyttävää?</a:t>
            </a: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5637008-DDDC-4EFF-B663-3D300B306D4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r="155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316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F76C8-9871-4A6F-8C84-0071AB232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Pohdittavaa?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4F4D2-9196-4F11-A5DE-0CD50CA09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Kysymys 1: Mitä konkreettista tai hyödyllistä jäi päällimmäiseksi mieleen keskusteluista? – esimerkiksi asioita joihin tekoälyn käyttöönottoa Malli Oy:ssä suunniteltaessa olisi hyvä kiinnittää huomiota?</a:t>
            </a:r>
          </a:p>
          <a:p>
            <a:r>
              <a:rPr lang="fi-FI" dirty="0"/>
              <a:t>Kysymys 2: Millaista palautetta toivotte meiltä fasilitaattoreilta - ja miten?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D8E0B18-A523-4029-B77F-3AB23E8494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r="11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791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F76C8-9871-4A6F-8C84-0071AB232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Yksilötehtävä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4F4D2-9196-4F11-A5DE-0CD50CA09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Työpaja keskittyi organisaatiotason kyvykkyyksiin – entäpä omien henkilökohtaisten kyvykkyyksien kehittäminen? </a:t>
            </a:r>
          </a:p>
          <a:p>
            <a:r>
              <a:rPr lang="fi-FI" dirty="0"/>
              <a:t>Oheisesta linkistä pääset </a:t>
            </a:r>
            <a:r>
              <a:rPr lang="fi-FI" dirty="0" err="1"/>
              <a:t>HyväÄly</a:t>
            </a:r>
            <a:r>
              <a:rPr lang="fi-FI" dirty="0"/>
              <a:t> hankkeessa laadittuun kyselyyn – kysely tarjoaa vastausten mukaan myös hyödyllisiä linkkejä oman tekoäly- ja työhyvinvointiosaamisesi kehittämiseen!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7B23C2-D1C2-425D-B96B-E47C0B86D5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6095999" cy="5892304"/>
          </a:xfrm>
        </p:spPr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16F2B3-562F-46A1-BAC3-6153BC9B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564902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4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F4AAF-2876-48B4-B214-71FFE3CC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758762"/>
            <a:ext cx="9431782" cy="2852737"/>
          </a:xfrm>
        </p:spPr>
        <p:txBody>
          <a:bodyPr/>
          <a:lstStyle/>
          <a:p>
            <a:r>
              <a:rPr lang="fi-FI" dirty="0"/>
              <a:t>HyväÄly –</a:t>
            </a:r>
            <a:br>
              <a:rPr lang="fi-FI" dirty="0"/>
            </a:br>
            <a:r>
              <a:rPr lang="fi-FI" dirty="0"/>
              <a:t>Tekoälyn Eettinen ja Hyvinvointia Lisäävä Käyttö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22727BE-AED0-4123-82A7-9401AA79D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jasiko@utu.fi</a:t>
            </a:r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841A040-D571-4E96-B499-C7BC1F9E25A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i-FI" dirty="0"/>
              <a:t>https://workinformatics.utu.fi/hankkeet/hyvaaly/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789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M 1 cyan 2 vihreä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31E1E9"/>
      </a:accent1>
      <a:accent2>
        <a:srgbClr val="D1E371"/>
      </a:accent2>
      <a:accent3>
        <a:srgbClr val="767171"/>
      </a:accent3>
      <a:accent4>
        <a:srgbClr val="BFBFBF"/>
      </a:accent4>
      <a:accent5>
        <a:srgbClr val="98F0F4"/>
      </a:accent5>
      <a:accent6>
        <a:srgbClr val="E8F1B8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_EU-rahastot_TEM_v2" id="{05E16302-CD32-3C42-9A4F-4AAC2D1E4E18}" vid="{99484D1B-D783-9743-BC76-8E3B53A37A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FI_EU-rahastot_TEM_v2</Template>
  <TotalTime>19521</TotalTime>
  <Words>215</Words>
  <Application>Microsoft Office PowerPoint</Application>
  <PresentationFormat>Widescreen</PresentationFormat>
  <Paragraphs>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System Font Regular</vt:lpstr>
      <vt:lpstr>Tahoma</vt:lpstr>
      <vt:lpstr>Office-teema</vt:lpstr>
      <vt:lpstr> Kypsyysmallityöpaja  </vt:lpstr>
      <vt:lpstr>Agenda</vt:lpstr>
      <vt:lpstr>Kypsyysmalli</vt:lpstr>
      <vt:lpstr>Kypsyysmalli</vt:lpstr>
      <vt:lpstr>Kysyttävää?</vt:lpstr>
      <vt:lpstr>Pohdittavaa?</vt:lpstr>
      <vt:lpstr>Yksilötehtävä</vt:lpstr>
      <vt:lpstr>HyväÄly – Tekoälyn Eettinen ja Hyvinvointia Lisäävä Käyttö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Sari Knaapi-Junnila</dc:creator>
  <cp:lastModifiedBy>Hannu Salmela</cp:lastModifiedBy>
  <cp:revision>64</cp:revision>
  <cp:lastPrinted>2026-04-07T13:20:50Z</cp:lastPrinted>
  <dcterms:created xsi:type="dcterms:W3CDTF">2024-05-16T14:18:19Z</dcterms:created>
  <dcterms:modified xsi:type="dcterms:W3CDTF">2026-05-12T12:59:45Z</dcterms:modified>
</cp:coreProperties>
</file>